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2" r:id="rId4"/>
    <p:sldId id="261" r:id="rId5"/>
    <p:sldId id="258" r:id="rId6"/>
    <p:sldId id="259" r:id="rId7"/>
    <p:sldId id="263" r:id="rId8"/>
    <p:sldId id="260" r:id="rId9"/>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48" d="100"/>
          <a:sy n="48" d="100"/>
        </p:scale>
        <p:origin x="404" y="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CO"/>
          </a:p>
        </p:txBody>
      </p:sp>
      <p:sp>
        <p:nvSpPr>
          <p:cNvPr id="4" name="Marcador de fecha 3"/>
          <p:cNvSpPr>
            <a:spLocks noGrp="1"/>
          </p:cNvSpPr>
          <p:nvPr>
            <p:ph type="dt" sz="half" idx="10"/>
          </p:nvPr>
        </p:nvSpPr>
        <p:spPr/>
        <p:txBody>
          <a:bodyPr/>
          <a:lstStyle/>
          <a:p>
            <a:fld id="{DCA5F699-938E-40A3-8810-E1F7BA283C13}" type="datetimeFigureOut">
              <a:rPr lang="es-CO" smtClean="0"/>
              <a:t>5/02/2019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BB4AB3B-FE07-447C-A5D7-AA4670135988}" type="slidenum">
              <a:rPr lang="es-CO" smtClean="0"/>
              <a:t>‹Nº›</a:t>
            </a:fld>
            <a:endParaRPr lang="es-CO"/>
          </a:p>
        </p:txBody>
      </p:sp>
    </p:spTree>
    <p:extLst>
      <p:ext uri="{BB962C8B-B14F-4D97-AF65-F5344CB8AC3E}">
        <p14:creationId xmlns:p14="http://schemas.microsoft.com/office/powerpoint/2010/main" val="9627539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DCA5F699-938E-40A3-8810-E1F7BA283C13}" type="datetimeFigureOut">
              <a:rPr lang="es-CO" smtClean="0"/>
              <a:t>5/02/2019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BB4AB3B-FE07-447C-A5D7-AA4670135988}" type="slidenum">
              <a:rPr lang="es-CO" smtClean="0"/>
              <a:t>‹Nº›</a:t>
            </a:fld>
            <a:endParaRPr lang="es-CO"/>
          </a:p>
        </p:txBody>
      </p:sp>
    </p:spTree>
    <p:extLst>
      <p:ext uri="{BB962C8B-B14F-4D97-AF65-F5344CB8AC3E}">
        <p14:creationId xmlns:p14="http://schemas.microsoft.com/office/powerpoint/2010/main" val="14383255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DCA5F699-938E-40A3-8810-E1F7BA283C13}" type="datetimeFigureOut">
              <a:rPr lang="es-CO" smtClean="0"/>
              <a:t>5/02/2019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BB4AB3B-FE07-447C-A5D7-AA4670135988}" type="slidenum">
              <a:rPr lang="es-CO" smtClean="0"/>
              <a:t>‹Nº›</a:t>
            </a:fld>
            <a:endParaRPr lang="es-CO"/>
          </a:p>
        </p:txBody>
      </p:sp>
    </p:spTree>
    <p:extLst>
      <p:ext uri="{BB962C8B-B14F-4D97-AF65-F5344CB8AC3E}">
        <p14:creationId xmlns:p14="http://schemas.microsoft.com/office/powerpoint/2010/main" val="7977900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DCA5F699-938E-40A3-8810-E1F7BA283C13}" type="datetimeFigureOut">
              <a:rPr lang="es-CO" smtClean="0"/>
              <a:t>5/02/2019</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8BB4AB3B-FE07-447C-A5D7-AA4670135988}" type="slidenum">
              <a:rPr lang="es-CO" smtClean="0"/>
              <a:t>‹Nº›</a:t>
            </a:fld>
            <a:endParaRPr lang="es-CO"/>
          </a:p>
        </p:txBody>
      </p:sp>
    </p:spTree>
    <p:extLst>
      <p:ext uri="{BB962C8B-B14F-4D97-AF65-F5344CB8AC3E}">
        <p14:creationId xmlns:p14="http://schemas.microsoft.com/office/powerpoint/2010/main" val="36700662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DCA5F699-938E-40A3-8810-E1F7BA283C13}" type="datetimeFigureOut">
              <a:rPr lang="es-CO" smtClean="0"/>
              <a:t>5/02/2019</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8BB4AB3B-FE07-447C-A5D7-AA4670135988}" type="slidenum">
              <a:rPr lang="es-CO" smtClean="0"/>
              <a:t>‹Nº›</a:t>
            </a:fld>
            <a:endParaRPr lang="es-CO"/>
          </a:p>
        </p:txBody>
      </p:sp>
    </p:spTree>
    <p:extLst>
      <p:ext uri="{BB962C8B-B14F-4D97-AF65-F5344CB8AC3E}">
        <p14:creationId xmlns:p14="http://schemas.microsoft.com/office/powerpoint/2010/main" val="23484584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DCA5F699-938E-40A3-8810-E1F7BA283C13}" type="datetimeFigureOut">
              <a:rPr lang="es-CO" smtClean="0"/>
              <a:t>5/02/2019</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8BB4AB3B-FE07-447C-A5D7-AA4670135988}" type="slidenum">
              <a:rPr lang="es-CO" smtClean="0"/>
              <a:t>‹Nº›</a:t>
            </a:fld>
            <a:endParaRPr lang="es-CO"/>
          </a:p>
        </p:txBody>
      </p:sp>
    </p:spTree>
    <p:extLst>
      <p:ext uri="{BB962C8B-B14F-4D97-AF65-F5344CB8AC3E}">
        <p14:creationId xmlns:p14="http://schemas.microsoft.com/office/powerpoint/2010/main" val="19970124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DCA5F699-938E-40A3-8810-E1F7BA283C13}" type="datetimeFigureOut">
              <a:rPr lang="es-CO" smtClean="0"/>
              <a:t>5/02/2019</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8BB4AB3B-FE07-447C-A5D7-AA4670135988}" type="slidenum">
              <a:rPr lang="es-CO" smtClean="0"/>
              <a:t>‹Nº›</a:t>
            </a:fld>
            <a:endParaRPr lang="es-CO"/>
          </a:p>
        </p:txBody>
      </p:sp>
    </p:spTree>
    <p:extLst>
      <p:ext uri="{BB962C8B-B14F-4D97-AF65-F5344CB8AC3E}">
        <p14:creationId xmlns:p14="http://schemas.microsoft.com/office/powerpoint/2010/main" val="10934424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DCA5F699-938E-40A3-8810-E1F7BA283C13}" type="datetimeFigureOut">
              <a:rPr lang="es-CO" smtClean="0"/>
              <a:t>5/02/2019</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8BB4AB3B-FE07-447C-A5D7-AA4670135988}" type="slidenum">
              <a:rPr lang="es-CO" smtClean="0"/>
              <a:t>‹Nº›</a:t>
            </a:fld>
            <a:endParaRPr lang="es-CO"/>
          </a:p>
        </p:txBody>
      </p:sp>
    </p:spTree>
    <p:extLst>
      <p:ext uri="{BB962C8B-B14F-4D97-AF65-F5344CB8AC3E}">
        <p14:creationId xmlns:p14="http://schemas.microsoft.com/office/powerpoint/2010/main" val="12341455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DCA5F699-938E-40A3-8810-E1F7BA283C13}" type="datetimeFigureOut">
              <a:rPr lang="es-CO" smtClean="0"/>
              <a:t>5/02/2019</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8BB4AB3B-FE07-447C-A5D7-AA4670135988}" type="slidenum">
              <a:rPr lang="es-CO" smtClean="0"/>
              <a:t>‹Nº›</a:t>
            </a:fld>
            <a:endParaRPr lang="es-CO"/>
          </a:p>
        </p:txBody>
      </p:sp>
    </p:spTree>
    <p:extLst>
      <p:ext uri="{BB962C8B-B14F-4D97-AF65-F5344CB8AC3E}">
        <p14:creationId xmlns:p14="http://schemas.microsoft.com/office/powerpoint/2010/main" val="746246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DCA5F699-938E-40A3-8810-E1F7BA283C13}" type="datetimeFigureOut">
              <a:rPr lang="es-CO" smtClean="0"/>
              <a:t>5/02/2019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BB4AB3B-FE07-447C-A5D7-AA4670135988}" type="slidenum">
              <a:rPr lang="es-CO" smtClean="0"/>
              <a:t>‹Nº›</a:t>
            </a:fld>
            <a:endParaRPr lang="es-CO"/>
          </a:p>
        </p:txBody>
      </p:sp>
    </p:spTree>
    <p:extLst>
      <p:ext uri="{BB962C8B-B14F-4D97-AF65-F5344CB8AC3E}">
        <p14:creationId xmlns:p14="http://schemas.microsoft.com/office/powerpoint/2010/main" val="1346829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DCA5F699-938E-40A3-8810-E1F7BA283C13}" type="datetimeFigureOut">
              <a:rPr lang="es-CO" smtClean="0"/>
              <a:t>5/02/2019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BB4AB3B-FE07-447C-A5D7-AA4670135988}" type="slidenum">
              <a:rPr lang="es-CO" smtClean="0"/>
              <a:t>‹Nº›</a:t>
            </a:fld>
            <a:endParaRPr lang="es-CO"/>
          </a:p>
        </p:txBody>
      </p:sp>
    </p:spTree>
    <p:extLst>
      <p:ext uri="{BB962C8B-B14F-4D97-AF65-F5344CB8AC3E}">
        <p14:creationId xmlns:p14="http://schemas.microsoft.com/office/powerpoint/2010/main" val="27451451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A5F699-938E-40A3-8810-E1F7BA283C13}" type="datetimeFigureOut">
              <a:rPr lang="es-CO" smtClean="0"/>
              <a:t>5/02/2019</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BB4AB3B-FE07-447C-A5D7-AA4670135988}" type="slidenum">
              <a:rPr lang="es-CO" smtClean="0"/>
              <a:t>‹Nº›</a:t>
            </a:fld>
            <a:endParaRPr lang="es-CO"/>
          </a:p>
        </p:txBody>
      </p:sp>
    </p:spTree>
    <p:extLst>
      <p:ext uri="{BB962C8B-B14F-4D97-AF65-F5344CB8AC3E}">
        <p14:creationId xmlns:p14="http://schemas.microsoft.com/office/powerpoint/2010/main" val="40148633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1726854"/>
          </a:xfrm>
        </p:spPr>
        <p:txBody>
          <a:bodyPr>
            <a:normAutofit fontScale="90000"/>
          </a:bodyPr>
          <a:lstStyle/>
          <a:p>
            <a:r>
              <a:rPr lang="es-CO" dirty="0" smtClean="0">
                <a:latin typeface="Algerian" panose="04020705040A02060702" pitchFamily="82" charset="0"/>
              </a:rPr>
              <a:t>EFECTOS NOCIVOS DEL CONSUMO DE CARNE</a:t>
            </a:r>
            <a:endParaRPr lang="es-CO" dirty="0">
              <a:latin typeface="Algerian" panose="04020705040A02060702" pitchFamily="82" charset="0"/>
            </a:endParaRPr>
          </a:p>
        </p:txBody>
      </p:sp>
      <p:pic>
        <p:nvPicPr>
          <p:cNvPr id="4" name="Imagen 3"/>
          <p:cNvPicPr>
            <a:picLocks noChangeAspect="1"/>
          </p:cNvPicPr>
          <p:nvPr/>
        </p:nvPicPr>
        <p:blipFill>
          <a:blip r:embed="rId2"/>
          <a:stretch>
            <a:fillRect/>
          </a:stretch>
        </p:blipFill>
        <p:spPr>
          <a:xfrm>
            <a:off x="3498573" y="2968488"/>
            <a:ext cx="5194853" cy="3604591"/>
          </a:xfrm>
          <a:prstGeom prst="rect">
            <a:avLst/>
          </a:prstGeom>
        </p:spPr>
      </p:pic>
    </p:spTree>
    <p:extLst>
      <p:ext uri="{BB962C8B-B14F-4D97-AF65-F5344CB8AC3E}">
        <p14:creationId xmlns:p14="http://schemas.microsoft.com/office/powerpoint/2010/main" val="33279319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CO" dirty="0" smtClean="0"/>
              <a:t>Vamos a exponer barias razones por las cuales no es conveniente comer carne</a:t>
            </a:r>
            <a:endParaRPr lang="es-CO" dirty="0"/>
          </a:p>
        </p:txBody>
      </p:sp>
      <p:sp>
        <p:nvSpPr>
          <p:cNvPr id="3" name="Marcador de contenido 2"/>
          <p:cNvSpPr>
            <a:spLocks noGrp="1"/>
          </p:cNvSpPr>
          <p:nvPr>
            <p:ph idx="1"/>
          </p:nvPr>
        </p:nvSpPr>
        <p:spPr>
          <a:xfrm>
            <a:off x="278296" y="1825624"/>
            <a:ext cx="8481391" cy="4734201"/>
          </a:xfrm>
        </p:spPr>
        <p:txBody>
          <a:bodyPr>
            <a:normAutofit fontScale="77500" lnSpcReduction="20000"/>
          </a:bodyPr>
          <a:lstStyle/>
          <a:p>
            <a:pPr marL="0" indent="0">
              <a:buNone/>
            </a:pPr>
            <a:r>
              <a:rPr lang="es-CO" sz="4600" b="1" i="1" dirty="0" smtClean="0">
                <a:solidFill>
                  <a:srgbClr val="FF0000"/>
                </a:solidFill>
              </a:rPr>
              <a:t>1). </a:t>
            </a:r>
            <a:r>
              <a:rPr lang="es-CO" sz="4100" b="1" dirty="0" smtClean="0"/>
              <a:t>Produce obesidad: </a:t>
            </a:r>
          </a:p>
          <a:p>
            <a:r>
              <a:rPr lang="es-CO" sz="3400" dirty="0" smtClean="0"/>
              <a:t>La obesidad es un factor de riesgo para sufrir enfermedades de tipo cardiovasculares, infartos y muchos otros problemas más que los lipo ácidos saturados pueden producir resistencia a la insulina provocándola.</a:t>
            </a:r>
          </a:p>
          <a:p>
            <a:pPr marL="0" indent="0">
              <a:buNone/>
            </a:pPr>
            <a:endParaRPr lang="es-CO" dirty="0" smtClean="0"/>
          </a:p>
          <a:p>
            <a:pPr marL="0" indent="0">
              <a:buNone/>
            </a:pPr>
            <a:r>
              <a:rPr lang="es-CO" sz="4600" b="1" i="1" dirty="0" smtClean="0">
                <a:solidFill>
                  <a:srgbClr val="FF0000"/>
                </a:solidFill>
              </a:rPr>
              <a:t>2)</a:t>
            </a:r>
            <a:r>
              <a:rPr lang="es-CO" sz="4000" b="1" i="1" dirty="0" smtClean="0">
                <a:solidFill>
                  <a:srgbClr val="FF0000"/>
                </a:solidFill>
              </a:rPr>
              <a:t>. </a:t>
            </a:r>
            <a:r>
              <a:rPr lang="es-CO" sz="4000" b="1" dirty="0" smtClean="0"/>
              <a:t>Produce cáncer:</a:t>
            </a:r>
          </a:p>
          <a:p>
            <a:r>
              <a:rPr lang="es-CO" sz="3600" dirty="0" smtClean="0"/>
              <a:t>Evidentemente la aparición de cáncer depende de muchos otros factores especialmente del pH que se tiene en la sangre. Cuanto más ácido más riesgo de padecer cáncer y otras muchas enfermedades. </a:t>
            </a:r>
            <a:r>
              <a:rPr lang="es-CO" sz="3600" dirty="0" smtClean="0">
                <a:solidFill>
                  <a:srgbClr val="0070C0"/>
                </a:solidFill>
              </a:rPr>
              <a:t>La carne produce acides y las células cancerígenas prosperan en los ambientes ácidos</a:t>
            </a:r>
            <a:r>
              <a:rPr lang="es-CO" sz="3600" dirty="0">
                <a:solidFill>
                  <a:srgbClr val="0070C0"/>
                </a:solidFill>
              </a:rPr>
              <a:t>. </a:t>
            </a:r>
            <a:endParaRPr lang="es-CO" sz="3600" dirty="0" smtClean="0">
              <a:solidFill>
                <a:srgbClr val="0070C0"/>
              </a:solidFill>
            </a:endParaRPr>
          </a:p>
        </p:txBody>
      </p:sp>
      <p:pic>
        <p:nvPicPr>
          <p:cNvPr id="4" name="Imagen 3"/>
          <p:cNvPicPr>
            <a:picLocks noChangeAspect="1"/>
          </p:cNvPicPr>
          <p:nvPr/>
        </p:nvPicPr>
        <p:blipFill>
          <a:blip r:embed="rId2"/>
          <a:stretch>
            <a:fillRect/>
          </a:stretch>
        </p:blipFill>
        <p:spPr>
          <a:xfrm>
            <a:off x="8867981" y="1825625"/>
            <a:ext cx="2619375" cy="1743075"/>
          </a:xfrm>
          <a:prstGeom prst="rect">
            <a:avLst/>
          </a:prstGeom>
        </p:spPr>
      </p:pic>
      <p:pic>
        <p:nvPicPr>
          <p:cNvPr id="5" name="Imagen 4"/>
          <p:cNvPicPr>
            <a:picLocks noChangeAspect="1"/>
          </p:cNvPicPr>
          <p:nvPr/>
        </p:nvPicPr>
        <p:blipFill>
          <a:blip r:embed="rId3"/>
          <a:stretch>
            <a:fillRect/>
          </a:stretch>
        </p:blipFill>
        <p:spPr>
          <a:xfrm>
            <a:off x="8867981" y="4152071"/>
            <a:ext cx="2713384" cy="2049946"/>
          </a:xfrm>
          <a:prstGeom prst="rect">
            <a:avLst/>
          </a:prstGeom>
        </p:spPr>
      </p:pic>
    </p:spTree>
    <p:extLst>
      <p:ext uri="{BB962C8B-B14F-4D97-AF65-F5344CB8AC3E}">
        <p14:creationId xmlns:p14="http://schemas.microsoft.com/office/powerpoint/2010/main" val="6833392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84313"/>
            <a:ext cx="10515600" cy="2491409"/>
          </a:xfrm>
        </p:spPr>
        <p:txBody>
          <a:bodyPr>
            <a:normAutofit/>
          </a:bodyPr>
          <a:lstStyle/>
          <a:p>
            <a:r>
              <a:rPr lang="es-CO" dirty="0"/>
              <a:t>El pH es un baremo </a:t>
            </a:r>
            <a:r>
              <a:rPr lang="es-CO" dirty="0" smtClean="0"/>
              <a:t>-Un </a:t>
            </a:r>
            <a:r>
              <a:rPr lang="es-CO" dirty="0"/>
              <a:t>baremo es una tabla de </a:t>
            </a:r>
            <a:r>
              <a:rPr lang="es-CO" dirty="0" smtClean="0"/>
              <a:t>cálculos- ideado </a:t>
            </a:r>
            <a:r>
              <a:rPr lang="es-CO" dirty="0"/>
              <a:t>para medir la alcalinidad o la acidez de una sustancia. ... </a:t>
            </a:r>
            <a:r>
              <a:rPr lang="es-CO" i="1" dirty="0"/>
              <a:t>El pH óptimo de la sangre humana debería ser ligeramente alcalino con un valor entre 7.35 y 7.45,</a:t>
            </a:r>
            <a:r>
              <a:rPr lang="es-CO" dirty="0"/>
              <a:t> </a:t>
            </a:r>
            <a:r>
              <a:rPr lang="es-CO" i="1" dirty="0"/>
              <a:t>pero por desgracia se estima que el 90% de los habitantes de los países supuestamente desarrollados sufren acidosis, incluyendo a los niños</a:t>
            </a:r>
            <a:r>
              <a:rPr lang="es-CO" i="1" dirty="0" smtClean="0"/>
              <a:t>.</a:t>
            </a:r>
          </a:p>
          <a:p>
            <a:pPr marL="0" indent="0">
              <a:buNone/>
            </a:pPr>
            <a:endParaRPr lang="es-CO" i="1" dirty="0" smtClean="0"/>
          </a:p>
        </p:txBody>
      </p:sp>
      <p:sp>
        <p:nvSpPr>
          <p:cNvPr id="6" name="Rectángulo 5"/>
          <p:cNvSpPr/>
          <p:nvPr/>
        </p:nvSpPr>
        <p:spPr>
          <a:xfrm>
            <a:off x="838199" y="3062695"/>
            <a:ext cx="8504583" cy="3447098"/>
          </a:xfrm>
          <a:prstGeom prst="rect">
            <a:avLst/>
          </a:prstGeom>
        </p:spPr>
        <p:txBody>
          <a:bodyPr wrap="square">
            <a:spAutoFit/>
          </a:bodyPr>
          <a:lstStyle/>
          <a:p>
            <a:r>
              <a:rPr lang="es-CO" sz="3200" b="1" i="1" dirty="0">
                <a:solidFill>
                  <a:srgbClr val="FF0000"/>
                </a:solidFill>
              </a:rPr>
              <a:t>3)</a:t>
            </a:r>
            <a:r>
              <a:rPr lang="es-CO" sz="2800" dirty="0"/>
              <a:t>. </a:t>
            </a:r>
            <a:r>
              <a:rPr lang="es-CO" sz="3200" b="1" dirty="0"/>
              <a:t>Produce diabetes</a:t>
            </a:r>
            <a:r>
              <a:rPr lang="es-CO" sz="2800" dirty="0"/>
              <a:t>:</a:t>
            </a:r>
          </a:p>
          <a:p>
            <a:pPr marL="457200" indent="-457200">
              <a:buFont typeface="Arial" panose="020B0604020202020204" pitchFamily="34" charset="0"/>
              <a:buChar char="•"/>
            </a:pPr>
            <a:r>
              <a:rPr lang="es-CO" sz="2800" dirty="0"/>
              <a:t>La carne es mala para la salud porque también favorece la aparición de la diabetes. Cuando el consumo de grasas saturadas de origen animal es grande o va acompañado de una mala alimentación, se produce en el organismo una resistencia a la insulina y eso produce la diabetes</a:t>
            </a:r>
            <a:r>
              <a:rPr lang="es-CO" dirty="0"/>
              <a:t>. </a:t>
            </a:r>
          </a:p>
          <a:p>
            <a:endParaRPr lang="es-CO" dirty="0"/>
          </a:p>
        </p:txBody>
      </p:sp>
      <p:pic>
        <p:nvPicPr>
          <p:cNvPr id="7" name="Imagen 6"/>
          <p:cNvPicPr>
            <a:picLocks noChangeAspect="1"/>
          </p:cNvPicPr>
          <p:nvPr/>
        </p:nvPicPr>
        <p:blipFill>
          <a:blip r:embed="rId2"/>
          <a:stretch>
            <a:fillRect/>
          </a:stretch>
        </p:blipFill>
        <p:spPr>
          <a:xfrm>
            <a:off x="9037982" y="3841681"/>
            <a:ext cx="2315817" cy="2506110"/>
          </a:xfrm>
          <a:prstGeom prst="rect">
            <a:avLst/>
          </a:prstGeom>
        </p:spPr>
      </p:pic>
    </p:spTree>
    <p:extLst>
      <p:ext uri="{BB962C8B-B14F-4D97-AF65-F5344CB8AC3E}">
        <p14:creationId xmlns:p14="http://schemas.microsoft.com/office/powerpoint/2010/main" val="42915971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516835"/>
            <a:ext cx="8146774" cy="5950226"/>
          </a:xfrm>
        </p:spPr>
        <p:txBody>
          <a:bodyPr>
            <a:normAutofit/>
          </a:bodyPr>
          <a:lstStyle/>
          <a:p>
            <a:pPr marL="0" indent="0">
              <a:buNone/>
            </a:pPr>
            <a:r>
              <a:rPr lang="es-CO" sz="3600" b="1" dirty="0">
                <a:solidFill>
                  <a:srgbClr val="FF0000"/>
                </a:solidFill>
              </a:rPr>
              <a:t>4). </a:t>
            </a:r>
            <a:r>
              <a:rPr lang="es-CO" sz="3200" b="1" dirty="0"/>
              <a:t>Favorece la arterioesclerosis y los infartos</a:t>
            </a:r>
            <a:r>
              <a:rPr lang="es-CO" dirty="0"/>
              <a:t>:</a:t>
            </a:r>
          </a:p>
          <a:p>
            <a:r>
              <a:rPr lang="es-CO" dirty="0"/>
              <a:t> El hierro es necesario en </a:t>
            </a:r>
            <a:r>
              <a:rPr lang="es-CO" dirty="0" smtClean="0"/>
              <a:t>dosis </a:t>
            </a:r>
            <a:r>
              <a:rPr lang="es-CO" dirty="0"/>
              <a:t>normales, pero la carne roja tiene bastante contenido de hierro y si el </a:t>
            </a:r>
            <a:r>
              <a:rPr lang="es-CO" dirty="0" smtClean="0"/>
              <a:t>exceso </a:t>
            </a:r>
            <a:r>
              <a:rPr lang="es-CO" dirty="0"/>
              <a:t>puede </a:t>
            </a:r>
            <a:r>
              <a:rPr lang="es-CO" dirty="0" smtClean="0"/>
              <a:t>facilitar </a:t>
            </a:r>
            <a:r>
              <a:rPr lang="es-CO" dirty="0"/>
              <a:t>la formación de los radicales libres aumentando el riesgo de infarto cardiaco especialmente en los hombres.</a:t>
            </a:r>
          </a:p>
          <a:p>
            <a:endParaRPr lang="es-CO" dirty="0" smtClean="0"/>
          </a:p>
          <a:p>
            <a:pPr marL="0" indent="0">
              <a:buNone/>
            </a:pPr>
            <a:r>
              <a:rPr lang="es-CO" sz="3600" b="1" i="1" dirty="0" smtClean="0">
                <a:solidFill>
                  <a:srgbClr val="FF0000"/>
                </a:solidFill>
              </a:rPr>
              <a:t>5</a:t>
            </a:r>
            <a:r>
              <a:rPr lang="es-CO" sz="3600" b="1" i="1" dirty="0">
                <a:solidFill>
                  <a:srgbClr val="FF0000"/>
                </a:solidFill>
              </a:rPr>
              <a:t>)</a:t>
            </a:r>
            <a:r>
              <a:rPr lang="es-CO" dirty="0"/>
              <a:t>. </a:t>
            </a:r>
            <a:r>
              <a:rPr lang="es-CO" sz="3200" b="1" dirty="0"/>
              <a:t>Daña la salud ósea</a:t>
            </a:r>
            <a:r>
              <a:rPr lang="es-CO" dirty="0"/>
              <a:t>:</a:t>
            </a:r>
          </a:p>
          <a:p>
            <a:r>
              <a:rPr lang="es-CO" dirty="0"/>
              <a:t>La carne tiene un balance descompensado entre el calcio y el fosforo y su consumo puede alterar el equilibrio entre esos dos elementos haciendo que se pierda calcio en los huesos y hay mayor riesgo de </a:t>
            </a:r>
            <a:r>
              <a:rPr lang="es-CO" dirty="0" smtClean="0"/>
              <a:t>sufrir osteoporosis. </a:t>
            </a:r>
            <a:endParaRPr lang="es-CO" dirty="0"/>
          </a:p>
          <a:p>
            <a:endParaRPr lang="es-CO" dirty="0"/>
          </a:p>
        </p:txBody>
      </p:sp>
      <p:pic>
        <p:nvPicPr>
          <p:cNvPr id="4" name="Imagen 3"/>
          <p:cNvPicPr>
            <a:picLocks noChangeAspect="1"/>
          </p:cNvPicPr>
          <p:nvPr/>
        </p:nvPicPr>
        <p:blipFill>
          <a:blip r:embed="rId2"/>
          <a:stretch>
            <a:fillRect/>
          </a:stretch>
        </p:blipFill>
        <p:spPr>
          <a:xfrm>
            <a:off x="8746434" y="989357"/>
            <a:ext cx="2828925" cy="2032137"/>
          </a:xfrm>
          <a:prstGeom prst="rect">
            <a:avLst/>
          </a:prstGeom>
        </p:spPr>
      </p:pic>
      <p:pic>
        <p:nvPicPr>
          <p:cNvPr id="6" name="Imagen 5"/>
          <p:cNvPicPr>
            <a:picLocks noChangeAspect="1"/>
          </p:cNvPicPr>
          <p:nvPr/>
        </p:nvPicPr>
        <p:blipFill>
          <a:blip r:embed="rId3"/>
          <a:stretch>
            <a:fillRect/>
          </a:stretch>
        </p:blipFill>
        <p:spPr>
          <a:xfrm>
            <a:off x="9094511" y="4077114"/>
            <a:ext cx="2828925" cy="2177912"/>
          </a:xfrm>
          <a:prstGeom prst="rect">
            <a:avLst/>
          </a:prstGeom>
        </p:spPr>
      </p:pic>
    </p:spTree>
    <p:extLst>
      <p:ext uri="{BB962C8B-B14F-4D97-AF65-F5344CB8AC3E}">
        <p14:creationId xmlns:p14="http://schemas.microsoft.com/office/powerpoint/2010/main" val="4399063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755374"/>
            <a:ext cx="7815470" cy="5658678"/>
          </a:xfrm>
        </p:spPr>
        <p:txBody>
          <a:bodyPr>
            <a:normAutofit/>
          </a:bodyPr>
          <a:lstStyle/>
          <a:p>
            <a:pPr marL="0" indent="0">
              <a:buNone/>
            </a:pPr>
            <a:r>
              <a:rPr lang="es-CO" sz="3600" b="1" i="1" dirty="0" smtClean="0">
                <a:solidFill>
                  <a:srgbClr val="FF0000"/>
                </a:solidFill>
              </a:rPr>
              <a:t>6). </a:t>
            </a:r>
            <a:r>
              <a:rPr lang="es-CO" sz="3200" b="1" dirty="0" smtClean="0"/>
              <a:t>Merma el estado de ánimo</a:t>
            </a:r>
            <a:r>
              <a:rPr lang="es-CO" dirty="0" smtClean="0"/>
              <a:t>:</a:t>
            </a:r>
          </a:p>
          <a:p>
            <a:r>
              <a:rPr lang="es-CO" dirty="0" smtClean="0"/>
              <a:t>En un estudio que se realizó en 1998 se demostró como en la personas consumidoras de carne se observaba mayor </a:t>
            </a:r>
            <a:r>
              <a:rPr lang="es-CO" u="sng" dirty="0" smtClean="0"/>
              <a:t>miedo</a:t>
            </a:r>
            <a:r>
              <a:rPr lang="es-CO" dirty="0" smtClean="0"/>
              <a:t> y depresión que en las personas vegetarianas.</a:t>
            </a:r>
          </a:p>
          <a:p>
            <a:pPr marL="0" indent="0">
              <a:buNone/>
            </a:pPr>
            <a:endParaRPr lang="es-CO" dirty="0" smtClean="0"/>
          </a:p>
          <a:p>
            <a:pPr marL="0" indent="0">
              <a:buNone/>
            </a:pPr>
            <a:r>
              <a:rPr lang="es-CO" sz="3600" b="1" i="1" dirty="0" smtClean="0">
                <a:solidFill>
                  <a:srgbClr val="FF0000"/>
                </a:solidFill>
              </a:rPr>
              <a:t>7). </a:t>
            </a:r>
            <a:r>
              <a:rPr lang="es-CO" sz="3600" b="1" dirty="0" smtClean="0"/>
              <a:t>Favorece infecciones y dolores</a:t>
            </a:r>
            <a:r>
              <a:rPr lang="es-CO" dirty="0" smtClean="0"/>
              <a:t>: </a:t>
            </a:r>
          </a:p>
          <a:p>
            <a:r>
              <a:rPr lang="es-CO" dirty="0" smtClean="0"/>
              <a:t>El ácido araquidónico que contiene la carne produce sustancias perjudiciales que puede producir infecciones en los intestinos, problemas como el asma, artrosis, artritis o neurodermitis. </a:t>
            </a:r>
          </a:p>
          <a:p>
            <a:endParaRPr lang="es-CO" dirty="0"/>
          </a:p>
        </p:txBody>
      </p:sp>
      <p:pic>
        <p:nvPicPr>
          <p:cNvPr id="2" name="Imagen 1"/>
          <p:cNvPicPr>
            <a:picLocks noChangeAspect="1"/>
          </p:cNvPicPr>
          <p:nvPr/>
        </p:nvPicPr>
        <p:blipFill>
          <a:blip r:embed="rId2"/>
          <a:stretch>
            <a:fillRect/>
          </a:stretch>
        </p:blipFill>
        <p:spPr>
          <a:xfrm>
            <a:off x="8653670" y="909223"/>
            <a:ext cx="3019425" cy="2046012"/>
          </a:xfrm>
          <a:prstGeom prst="rect">
            <a:avLst/>
          </a:prstGeom>
        </p:spPr>
      </p:pic>
      <p:pic>
        <p:nvPicPr>
          <p:cNvPr id="4" name="Imagen 3"/>
          <p:cNvPicPr>
            <a:picLocks noChangeAspect="1"/>
          </p:cNvPicPr>
          <p:nvPr/>
        </p:nvPicPr>
        <p:blipFill>
          <a:blip r:embed="rId3"/>
          <a:stretch>
            <a:fillRect/>
          </a:stretch>
        </p:blipFill>
        <p:spPr>
          <a:xfrm>
            <a:off x="8653670" y="3578087"/>
            <a:ext cx="3019425" cy="2464905"/>
          </a:xfrm>
          <a:prstGeom prst="rect">
            <a:avLst/>
          </a:prstGeom>
        </p:spPr>
      </p:pic>
    </p:spTree>
    <p:extLst>
      <p:ext uri="{BB962C8B-B14F-4D97-AF65-F5344CB8AC3E}">
        <p14:creationId xmlns:p14="http://schemas.microsoft.com/office/powerpoint/2010/main" val="31232033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91208" y="788298"/>
            <a:ext cx="7537174" cy="3147598"/>
          </a:xfrm>
        </p:spPr>
        <p:txBody>
          <a:bodyPr>
            <a:normAutofit fontScale="62500" lnSpcReduction="20000"/>
          </a:bodyPr>
          <a:lstStyle/>
          <a:p>
            <a:pPr marL="0" indent="0">
              <a:buNone/>
            </a:pPr>
            <a:r>
              <a:rPr lang="es-CO" sz="5800" b="1" i="1" dirty="0" smtClean="0">
                <a:solidFill>
                  <a:srgbClr val="FF0000"/>
                </a:solidFill>
              </a:rPr>
              <a:t>8). </a:t>
            </a:r>
            <a:r>
              <a:rPr lang="es-CO" sz="5800" b="1" dirty="0" smtClean="0"/>
              <a:t>Disminuye la lucidez del cerebro</a:t>
            </a:r>
            <a:r>
              <a:rPr lang="es-CO" sz="5100" dirty="0" smtClean="0"/>
              <a:t>:</a:t>
            </a:r>
          </a:p>
          <a:p>
            <a:r>
              <a:rPr lang="es-CO" sz="4500" dirty="0" smtClean="0"/>
              <a:t>Las personas que se cambian a una dieta vegetariana cuentan por su propia experiencia que después de dejar de consumir carne y de buscar las proteínas en alimentos vegetales, notan cómo a la hora de estudiar, o de realizar distintas actividades, piensan de forma más rápida y con mayor claridad mental.</a:t>
            </a:r>
          </a:p>
        </p:txBody>
      </p:sp>
      <p:pic>
        <p:nvPicPr>
          <p:cNvPr id="4" name="Imagen 3"/>
          <p:cNvPicPr>
            <a:picLocks noChangeAspect="1"/>
          </p:cNvPicPr>
          <p:nvPr/>
        </p:nvPicPr>
        <p:blipFill>
          <a:blip r:embed="rId2"/>
          <a:stretch>
            <a:fillRect/>
          </a:stretch>
        </p:blipFill>
        <p:spPr>
          <a:xfrm>
            <a:off x="8521148" y="933658"/>
            <a:ext cx="2833687" cy="2551664"/>
          </a:xfrm>
          <a:prstGeom prst="rect">
            <a:avLst/>
          </a:prstGeom>
        </p:spPr>
      </p:pic>
      <p:sp>
        <p:nvSpPr>
          <p:cNvPr id="5" name="Rectángulo 4"/>
          <p:cNvSpPr/>
          <p:nvPr/>
        </p:nvSpPr>
        <p:spPr>
          <a:xfrm>
            <a:off x="4452731" y="3935896"/>
            <a:ext cx="7021374" cy="2677656"/>
          </a:xfrm>
          <a:prstGeom prst="rect">
            <a:avLst/>
          </a:prstGeom>
        </p:spPr>
        <p:txBody>
          <a:bodyPr wrap="square">
            <a:spAutoFit/>
          </a:bodyPr>
          <a:lstStyle/>
          <a:p>
            <a:pPr marL="342900" indent="-342900">
              <a:buFont typeface="Arial" panose="020B0604020202020204" pitchFamily="34" charset="0"/>
              <a:buChar char="•"/>
            </a:pPr>
            <a:r>
              <a:rPr lang="es-CO" sz="2800" dirty="0"/>
              <a:t>Sabiendo esto, es interesante al menos pensar en ello y pensar que en las proteínas vegetales </a:t>
            </a:r>
            <a:r>
              <a:rPr lang="es-CO" sz="2800" dirty="0" smtClean="0"/>
              <a:t>encontramos </a:t>
            </a:r>
            <a:r>
              <a:rPr lang="es-CO" sz="2800" dirty="0"/>
              <a:t>todo lo que necesitamos, sin incluir las hormonas y las demás sustancias químicas que se añaden a la carne.   </a:t>
            </a:r>
          </a:p>
        </p:txBody>
      </p:sp>
      <p:pic>
        <p:nvPicPr>
          <p:cNvPr id="6" name="Imagen 5"/>
          <p:cNvPicPr>
            <a:picLocks noChangeAspect="1"/>
          </p:cNvPicPr>
          <p:nvPr/>
        </p:nvPicPr>
        <p:blipFill>
          <a:blip r:embed="rId3"/>
          <a:stretch>
            <a:fillRect/>
          </a:stretch>
        </p:blipFill>
        <p:spPr>
          <a:xfrm>
            <a:off x="1199322" y="3935896"/>
            <a:ext cx="2743200" cy="2199771"/>
          </a:xfrm>
          <a:prstGeom prst="rect">
            <a:avLst/>
          </a:prstGeom>
        </p:spPr>
      </p:pic>
    </p:spTree>
    <p:extLst>
      <p:ext uri="{BB962C8B-B14F-4D97-AF65-F5344CB8AC3E}">
        <p14:creationId xmlns:p14="http://schemas.microsoft.com/office/powerpoint/2010/main" val="3667243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11696" y="251792"/>
            <a:ext cx="10515600" cy="4333460"/>
          </a:xfrm>
        </p:spPr>
        <p:txBody>
          <a:bodyPr>
            <a:normAutofit lnSpcReduction="10000"/>
          </a:bodyPr>
          <a:lstStyle/>
          <a:p>
            <a:pPr marL="0" indent="0">
              <a:buNone/>
            </a:pPr>
            <a:r>
              <a:rPr lang="es-CO" sz="3600" b="1" dirty="0"/>
              <a:t>Algo evidente sobre lo mala que es la carne</a:t>
            </a:r>
            <a:r>
              <a:rPr lang="es-CO" dirty="0"/>
              <a:t>:</a:t>
            </a:r>
          </a:p>
          <a:p>
            <a:r>
              <a:rPr lang="es-CO" dirty="0"/>
              <a:t>Tenemos que tener en cuenta que la carne es un alimento ácido y eso ocurre con todas las carnes de origen animal. A esto hay que sumarle que las carnes que se venden en los supermercados o tiendas comunes está cargada de químicos y hormonas que se le inyectan al animal con el fin de producir más carne en menos tiempo.</a:t>
            </a:r>
          </a:p>
          <a:p>
            <a:r>
              <a:rPr lang="es-CO" dirty="0"/>
              <a:t>La industria alimentaria no busca la calidad </a:t>
            </a:r>
            <a:r>
              <a:rPr lang="es-CO" dirty="0" smtClean="0"/>
              <a:t>sino </a:t>
            </a:r>
            <a:r>
              <a:rPr lang="es-CO" dirty="0"/>
              <a:t>sacar beneficios y está claro que no es lo mismo comer carne de un animal criado en un ambiente saludable y bien alimentado que comerla de animales que se </a:t>
            </a:r>
            <a:r>
              <a:rPr lang="es-CO" dirty="0" smtClean="0"/>
              <a:t>crían </a:t>
            </a:r>
            <a:r>
              <a:rPr lang="es-CO" dirty="0"/>
              <a:t>para obtener los máximos beneficios porque es hay cuando nuestra salud no importa nada a la industria</a:t>
            </a:r>
          </a:p>
        </p:txBody>
      </p:sp>
      <p:pic>
        <p:nvPicPr>
          <p:cNvPr id="4" name="Imagen 3"/>
          <p:cNvPicPr>
            <a:picLocks noChangeAspect="1"/>
          </p:cNvPicPr>
          <p:nvPr/>
        </p:nvPicPr>
        <p:blipFill>
          <a:blip r:embed="rId2"/>
          <a:stretch>
            <a:fillRect/>
          </a:stretch>
        </p:blipFill>
        <p:spPr>
          <a:xfrm>
            <a:off x="7620000" y="4585251"/>
            <a:ext cx="3217794" cy="2080591"/>
          </a:xfrm>
          <a:prstGeom prst="rect">
            <a:avLst/>
          </a:prstGeom>
        </p:spPr>
      </p:pic>
      <p:pic>
        <p:nvPicPr>
          <p:cNvPr id="5" name="Imagen 4"/>
          <p:cNvPicPr>
            <a:picLocks noChangeAspect="1"/>
          </p:cNvPicPr>
          <p:nvPr/>
        </p:nvPicPr>
        <p:blipFill>
          <a:blip r:embed="rId3"/>
          <a:stretch>
            <a:fillRect/>
          </a:stretch>
        </p:blipFill>
        <p:spPr>
          <a:xfrm>
            <a:off x="1192695" y="4585251"/>
            <a:ext cx="3140765" cy="2080591"/>
          </a:xfrm>
          <a:prstGeom prst="rect">
            <a:avLst/>
          </a:prstGeom>
        </p:spPr>
      </p:pic>
      <p:pic>
        <p:nvPicPr>
          <p:cNvPr id="6" name="Imagen 5"/>
          <p:cNvPicPr>
            <a:picLocks noChangeAspect="1"/>
          </p:cNvPicPr>
          <p:nvPr/>
        </p:nvPicPr>
        <p:blipFill>
          <a:blip r:embed="rId4"/>
          <a:stretch>
            <a:fillRect/>
          </a:stretch>
        </p:blipFill>
        <p:spPr>
          <a:xfrm>
            <a:off x="4663523" y="4585251"/>
            <a:ext cx="2717938" cy="2080591"/>
          </a:xfrm>
          <a:prstGeom prst="rect">
            <a:avLst/>
          </a:prstGeom>
        </p:spPr>
      </p:pic>
    </p:spTree>
    <p:extLst>
      <p:ext uri="{BB962C8B-B14F-4D97-AF65-F5344CB8AC3E}">
        <p14:creationId xmlns:p14="http://schemas.microsoft.com/office/powerpoint/2010/main" val="20270237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12035" y="0"/>
            <a:ext cx="11141765" cy="721553"/>
          </a:xfrm>
        </p:spPr>
        <p:txBody>
          <a:bodyPr>
            <a:normAutofit fontScale="90000"/>
          </a:bodyPr>
          <a:lstStyle/>
          <a:p>
            <a:r>
              <a:rPr lang="es-CO" sz="4800" b="1" i="1" dirty="0" smtClean="0"/>
              <a:t>Conclusión</a:t>
            </a:r>
            <a:endParaRPr lang="es-CO" sz="4800" b="1" i="1" dirty="0"/>
          </a:p>
        </p:txBody>
      </p:sp>
      <p:sp>
        <p:nvSpPr>
          <p:cNvPr id="3" name="Marcador de contenido 2"/>
          <p:cNvSpPr>
            <a:spLocks noGrp="1"/>
          </p:cNvSpPr>
          <p:nvPr>
            <p:ph idx="1"/>
          </p:nvPr>
        </p:nvSpPr>
        <p:spPr>
          <a:xfrm>
            <a:off x="212035" y="874644"/>
            <a:ext cx="11767930" cy="5751444"/>
          </a:xfrm>
        </p:spPr>
        <p:txBody>
          <a:bodyPr>
            <a:normAutofit fontScale="85000" lnSpcReduction="20000"/>
          </a:bodyPr>
          <a:lstStyle/>
          <a:p>
            <a:pPr marL="0" indent="0">
              <a:buNone/>
            </a:pPr>
            <a:r>
              <a:rPr lang="es-CO" sz="3200" b="1" dirty="0" smtClean="0"/>
              <a:t>¿Porque es razonable cambiaros al régimen vegetariano?</a:t>
            </a:r>
          </a:p>
          <a:p>
            <a:r>
              <a:rPr lang="es-CO" dirty="0" smtClean="0"/>
              <a:t>Hablando un poquito no más de las cosas espirituales. El hombre no fue creado para comer carne, sino vegetales.</a:t>
            </a:r>
          </a:p>
          <a:p>
            <a:r>
              <a:rPr lang="es-CO" dirty="0" smtClean="0">
                <a:solidFill>
                  <a:srgbClr val="FF0000"/>
                </a:solidFill>
              </a:rPr>
              <a:t>Ge.2.9</a:t>
            </a:r>
            <a:r>
              <a:rPr lang="es-CO" dirty="0"/>
              <a:t>. </a:t>
            </a:r>
            <a:r>
              <a:rPr lang="es-CO" dirty="0" smtClean="0"/>
              <a:t>“</a:t>
            </a:r>
            <a:r>
              <a:rPr lang="es-CO" i="1" dirty="0" smtClean="0"/>
              <a:t>Había </a:t>
            </a:r>
            <a:r>
              <a:rPr lang="es-CO" i="1" dirty="0"/>
              <a:t>también hecho producir el SEÑOR Dios de la tierra todo árbol deseable a la vista, y bueno para </a:t>
            </a:r>
            <a:r>
              <a:rPr lang="es-CO" i="1" dirty="0" smtClean="0"/>
              <a:t>comer</a:t>
            </a:r>
            <a:r>
              <a:rPr lang="es-CO" dirty="0" smtClean="0"/>
              <a:t>”</a:t>
            </a:r>
          </a:p>
          <a:p>
            <a:r>
              <a:rPr lang="es-CO" dirty="0" smtClean="0">
                <a:solidFill>
                  <a:srgbClr val="FF0000"/>
                </a:solidFill>
              </a:rPr>
              <a:t>Ge. </a:t>
            </a:r>
            <a:r>
              <a:rPr lang="es-CO" dirty="0">
                <a:solidFill>
                  <a:srgbClr val="FF0000"/>
                </a:solidFill>
              </a:rPr>
              <a:t>2:16</a:t>
            </a:r>
            <a:r>
              <a:rPr lang="es-CO" dirty="0"/>
              <a:t>. </a:t>
            </a:r>
            <a:r>
              <a:rPr lang="es-CO" dirty="0" smtClean="0"/>
              <a:t>“</a:t>
            </a:r>
            <a:r>
              <a:rPr lang="es-CO" i="1" dirty="0" smtClean="0"/>
              <a:t>Y </a:t>
            </a:r>
            <a:r>
              <a:rPr lang="es-CO" i="1" dirty="0"/>
              <a:t>mandó el SEÑOR Dios al hombre, diciendo: De todo árbol del huerto comerás</a:t>
            </a:r>
            <a:r>
              <a:rPr lang="es-CO" i="1" dirty="0" smtClean="0"/>
              <a:t>;…”</a:t>
            </a:r>
            <a:endParaRPr lang="es-CO" i="1" dirty="0"/>
          </a:p>
          <a:p>
            <a:r>
              <a:rPr lang="es-CO" dirty="0" smtClean="0"/>
              <a:t> </a:t>
            </a:r>
            <a:r>
              <a:rPr lang="es-CO" dirty="0" smtClean="0">
                <a:solidFill>
                  <a:srgbClr val="FF0000"/>
                </a:solidFill>
              </a:rPr>
              <a:t>Ge.3: 18</a:t>
            </a:r>
            <a:r>
              <a:rPr lang="es-CO" dirty="0" smtClean="0"/>
              <a:t>. “</a:t>
            </a:r>
            <a:r>
              <a:rPr lang="es-CO" i="1" dirty="0" smtClean="0"/>
              <a:t>comerás </a:t>
            </a:r>
            <a:r>
              <a:rPr lang="es-CO" i="1" dirty="0"/>
              <a:t>hierba del </a:t>
            </a:r>
            <a:r>
              <a:rPr lang="es-CO" i="1" dirty="0" smtClean="0"/>
              <a:t>campo</a:t>
            </a:r>
            <a:r>
              <a:rPr lang="es-CO" dirty="0" smtClean="0"/>
              <a:t>”. </a:t>
            </a:r>
          </a:p>
          <a:p>
            <a:pPr marL="0" indent="0">
              <a:buNone/>
            </a:pPr>
            <a:r>
              <a:rPr lang="es-CO" dirty="0" smtClean="0"/>
              <a:t>No fue sino 1656 años después de la creación, por causa del diluvio que Dios le permitió al hombre comer carne, pero con ciertas restricciones, con el fin de acortarle la vida. </a:t>
            </a:r>
            <a:r>
              <a:rPr lang="es-CO" dirty="0" smtClean="0">
                <a:solidFill>
                  <a:srgbClr val="FF0000"/>
                </a:solidFill>
              </a:rPr>
              <a:t>(Ver Ge,9:3,4; 7: 2,3).</a:t>
            </a:r>
          </a:p>
          <a:p>
            <a:pPr marL="0" indent="0">
              <a:buNone/>
            </a:pPr>
            <a:r>
              <a:rPr lang="es-CO" dirty="0" smtClean="0"/>
              <a:t>Antes del diluvio los hombres duraban más de 900 años, y después de comer carne su longevidad se acortó notablemente, y no había criadero de animales.</a:t>
            </a:r>
          </a:p>
          <a:p>
            <a:pPr marL="0" indent="0">
              <a:buNone/>
            </a:pPr>
            <a:r>
              <a:rPr lang="es-CO" dirty="0" smtClean="0"/>
              <a:t> El deseo de Dios es que sus hijos disfruten de salud, les recomiendo leer el tema “Formula para curar el cáncer”, </a:t>
            </a:r>
          </a:p>
          <a:p>
            <a:pPr marL="0" indent="0">
              <a:buNone/>
            </a:pPr>
            <a:r>
              <a:rPr lang="es-CO" b="1" i="1" dirty="0" smtClean="0"/>
              <a:t>ESTE TEMA HA SIDO PREPARADO PARA SER UNA </a:t>
            </a:r>
            <a:r>
              <a:rPr lang="es-CO" b="1" i="1" dirty="0" smtClean="0"/>
              <a:t>BENDICIÓN </a:t>
            </a:r>
            <a:r>
              <a:rPr lang="es-CO" b="1" i="1" dirty="0" smtClean="0"/>
              <a:t>PARA TODOS LOS HIJOS DE DIOS.</a:t>
            </a:r>
            <a:endParaRPr lang="es-CO" b="1" i="1" dirty="0"/>
          </a:p>
        </p:txBody>
      </p:sp>
    </p:spTree>
    <p:extLst>
      <p:ext uri="{BB962C8B-B14F-4D97-AF65-F5344CB8AC3E}">
        <p14:creationId xmlns:p14="http://schemas.microsoft.com/office/powerpoint/2010/main" val="2499889362"/>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444</TotalTime>
  <Words>838</Words>
  <Application>Microsoft Office PowerPoint</Application>
  <PresentationFormat>Panorámica</PresentationFormat>
  <Paragraphs>36</Paragraphs>
  <Slides>8</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8</vt:i4>
      </vt:variant>
    </vt:vector>
  </HeadingPairs>
  <TitlesOfParts>
    <vt:vector size="13" baseType="lpstr">
      <vt:lpstr>Algerian</vt:lpstr>
      <vt:lpstr>Arial</vt:lpstr>
      <vt:lpstr>Calibri</vt:lpstr>
      <vt:lpstr>Calibri Light</vt:lpstr>
      <vt:lpstr>Tema de Office</vt:lpstr>
      <vt:lpstr>EFECTOS NOCIVOS DEL CONSUMO DE CARNE</vt:lpstr>
      <vt:lpstr>Vamos a exponer barias razones por las cuales no es conveniente comer carne</vt:lpstr>
      <vt:lpstr>Presentación de PowerPoint</vt:lpstr>
      <vt:lpstr>Presentación de PowerPoint</vt:lpstr>
      <vt:lpstr>Presentación de PowerPoint</vt:lpstr>
      <vt:lpstr>Presentación de PowerPoint</vt:lpstr>
      <vt:lpstr>Presentación de PowerPoint</vt:lpstr>
      <vt:lpstr>Conclusión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EFECTOS NOCIVOS DEL CONSUMO DE CARNE</dc:title>
  <dc:creator>Usuario de Windows</dc:creator>
  <cp:lastModifiedBy>Usuario de Windows</cp:lastModifiedBy>
  <cp:revision>51</cp:revision>
  <dcterms:created xsi:type="dcterms:W3CDTF">2018-04-27T05:55:17Z</dcterms:created>
  <dcterms:modified xsi:type="dcterms:W3CDTF">2019-02-05T21:44:16Z</dcterms:modified>
</cp:coreProperties>
</file>